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12925" indent="-1355725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627438" indent="-2713038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40363" indent="-4068763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254875" indent="-5426075" algn="l" defTabSz="1812925" rtl="0" fontAlgn="base">
      <a:spcBef>
        <a:spcPct val="0"/>
      </a:spcBef>
      <a:spcAft>
        <a:spcPct val="0"/>
      </a:spcAft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7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772" autoAdjust="0"/>
    <p:restoredTop sz="98746" autoAdjust="0"/>
  </p:normalViewPr>
  <p:slideViewPr>
    <p:cSldViewPr snapToGrid="0">
      <p:cViewPr>
        <p:scale>
          <a:sx n="28" d="100"/>
          <a:sy n="28" d="100"/>
        </p:scale>
        <p:origin x="644" y="3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5" y="29380887"/>
            <a:ext cx="3242440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1999" tIns="216000" rIns="431999" bIns="21600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2429947" y="11040172"/>
            <a:ext cx="27539395" cy="11526224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22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2429947" y="22750616"/>
            <a:ext cx="27539395" cy="7557302"/>
          </a:xfrm>
        </p:spPr>
        <p:txBody>
          <a:bodyPr lIns="216000" rIns="216000"/>
          <a:lstStyle>
            <a:lvl1pPr marL="0" marR="302399" indent="0" algn="r">
              <a:buNone/>
              <a:defRPr>
                <a:solidFill>
                  <a:schemeClr val="tx2"/>
                </a:solidFill>
              </a:defRPr>
            </a:lvl1pPr>
            <a:lvl2pPr marL="2159996" indent="0" algn="ctr">
              <a:buNone/>
            </a:lvl2pPr>
            <a:lvl3pPr marL="4319991" indent="0" algn="ctr">
              <a:buNone/>
            </a:lvl3pPr>
            <a:lvl4pPr marL="6479987" indent="0" algn="ctr">
              <a:buNone/>
            </a:lvl4pPr>
            <a:lvl5pPr marL="8639983" indent="0" algn="ctr">
              <a:buNone/>
            </a:lvl5pPr>
            <a:lvl6pPr marL="10799978" indent="0" algn="ctr">
              <a:buNone/>
            </a:lvl6pPr>
            <a:lvl7pPr marL="12959974" indent="0" algn="ctr">
              <a:buNone/>
            </a:lvl7pPr>
            <a:lvl8pPr marL="15119970" indent="0" algn="ctr">
              <a:buNone/>
            </a:lvl8pPr>
            <a:lvl9pPr marL="17279965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3338" y="31200461"/>
            <a:ext cx="32412628" cy="12044827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ABB420-43C8-446C-8E0A-FF2775BBFD90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8857B2-0204-475D-ADDF-0D54D56F564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5" y="9331347"/>
            <a:ext cx="29159359" cy="2762920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21530-5418-42C6-A7FF-F2589A63E0AA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02AD3-DF6E-469A-93D7-490C8B31806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4249907" y="1730044"/>
            <a:ext cx="6297984" cy="35230511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4" y="1730047"/>
            <a:ext cx="22409508" cy="3523050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24E4D-FEED-4921-A9C4-D098D0D8C38D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3E20B-5D4A-4D7F-A2E1-D06912F055C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92075" y="-106363"/>
            <a:ext cx="32491363" cy="43818176"/>
            <a:chOff x="-8466" y="-8468"/>
            <a:chExt cx="9169804" cy="6955981"/>
          </a:xfrm>
        </p:grpSpPr>
        <p:sp>
          <p:nvSpPr>
            <p:cNvPr id="3" name="Freeform 18"/>
            <p:cNvSpPr/>
            <p:nvPr/>
          </p:nvSpPr>
          <p:spPr>
            <a:xfrm>
              <a:off x="8681051" y="80996"/>
              <a:ext cx="480287" cy="6866517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Freeform 19"/>
            <p:cNvSpPr/>
            <p:nvPr/>
          </p:nvSpPr>
          <p:spPr>
            <a:xfrm>
              <a:off x="8931051" y="-8468"/>
              <a:ext cx="222222" cy="686651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Freeform 20"/>
            <p:cNvSpPr/>
            <p:nvPr/>
          </p:nvSpPr>
          <p:spPr>
            <a:xfrm>
              <a:off x="8681051" y="4487643"/>
              <a:ext cx="470430" cy="2370406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22"/>
            <p:cNvSpPr/>
            <p:nvPr/>
          </p:nvSpPr>
          <p:spPr>
            <a:xfrm>
              <a:off x="8939116" y="-8468"/>
              <a:ext cx="214158" cy="686651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23"/>
            <p:cNvSpPr/>
            <p:nvPr/>
          </p:nvSpPr>
          <p:spPr>
            <a:xfrm rot="10800000">
              <a:off x="17520" y="162143"/>
              <a:ext cx="311828" cy="6704223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4"/>
            <p:cNvSpPr/>
            <p:nvPr/>
          </p:nvSpPr>
          <p:spPr>
            <a:xfrm>
              <a:off x="8349510" y="4893631"/>
              <a:ext cx="804660" cy="1964418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7"/>
            <p:cNvSpPr/>
            <p:nvPr/>
          </p:nvSpPr>
          <p:spPr>
            <a:xfrm>
              <a:off x="-8466" y="-8468"/>
              <a:ext cx="230287" cy="569794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BAEB4-556E-4EDB-A542-6BC796B343F2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6B214-4229-4B66-8923-691809BA1A7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544" y="6675450"/>
            <a:ext cx="27539395" cy="1152017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22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899071" y="18467750"/>
            <a:ext cx="16199644" cy="9164784"/>
          </a:xfrm>
        </p:spPr>
        <p:txBody>
          <a:bodyPr lIns="431999" rIns="431999" anchor="t"/>
          <a:lstStyle>
            <a:lvl1pPr marL="0" indent="0" algn="l">
              <a:buNone/>
              <a:defRPr sz="10900">
                <a:solidFill>
                  <a:schemeClr val="tx1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27804-B8E1-4C87-B768-BA0AD4E65798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36D05-C07E-48B8-A24F-ED753BC5AC1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Divisa 6"/>
          <p:cNvSpPr/>
          <p:nvPr/>
        </p:nvSpPr>
        <p:spPr>
          <a:xfrm>
            <a:off x="12885591" y="18932387"/>
            <a:ext cx="647986" cy="1440021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999" tIns="216000" rIns="431999" bIns="216000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12225076" y="18932387"/>
            <a:ext cx="647986" cy="1440021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999" tIns="216000" rIns="431999" bIns="216000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4" y="9331341"/>
            <a:ext cx="14309686" cy="2851042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38" y="9331341"/>
            <a:ext cx="14309686" cy="2851042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DCD0B-86FE-45F6-96AF-426A121AFCCD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14B18-5B56-488B-A8FE-DDE539E62BF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20026"/>
            <a:ext cx="29159359" cy="720010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4" y="34080503"/>
            <a:ext cx="14315312" cy="480007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863998" anchor="ctr"/>
          <a:lstStyle>
            <a:lvl1pPr marL="0" indent="0">
              <a:buNone/>
              <a:defRPr sz="11300" b="0">
                <a:solidFill>
                  <a:schemeClr val="bg1"/>
                </a:solidFill>
              </a:defRPr>
            </a:lvl1pPr>
            <a:lvl2pPr>
              <a:buNone/>
              <a:defRPr sz="94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6458394" y="34080503"/>
            <a:ext cx="14320935" cy="4800071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863998" anchor="ctr"/>
          <a:lstStyle>
            <a:lvl1pPr marL="0" indent="0">
              <a:buNone/>
              <a:defRPr sz="11300" b="0">
                <a:solidFill>
                  <a:schemeClr val="bg1"/>
                </a:solidFill>
              </a:defRPr>
            </a:lvl1pPr>
            <a:lvl2pPr>
              <a:buNone/>
              <a:defRPr sz="94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1619964" y="9098052"/>
            <a:ext cx="14315312" cy="2483037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0" y="9098052"/>
            <a:ext cx="14320935" cy="2483037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81584-66DF-4C52-BA89-01F55A006816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7FB96-384F-4601-8AEF-FA900364E84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F718B-9B42-4E0E-9263-55E18D90F0F9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AF4F7-2BCA-4860-8CB4-C6822E3F9DE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6B47E-0FE3-43FD-A092-3F1794758A3A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4ED0B-3B5D-45F8-B550-0F3F93EB685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9929" y="30720453"/>
            <a:ext cx="26509647" cy="2880043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1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5659656" y="33733424"/>
            <a:ext cx="14082891" cy="5760085"/>
          </a:xfrm>
        </p:spPr>
        <p:txBody>
          <a:bodyPr/>
          <a:lstStyle>
            <a:lvl1pPr marL="0" indent="0" algn="r">
              <a:buNone/>
              <a:defRPr sz="7600"/>
            </a:lvl1pPr>
            <a:lvl2pPr>
              <a:buNone/>
              <a:defRPr sz="5700"/>
            </a:lvl2pPr>
            <a:lvl3pPr>
              <a:buNone/>
              <a:defRPr sz="4700"/>
            </a:lvl3pPr>
            <a:lvl4pPr>
              <a:buNone/>
              <a:defRPr sz="4300"/>
            </a:lvl4pPr>
            <a:lvl5pPr>
              <a:buNone/>
              <a:defRPr sz="43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239929" y="1728026"/>
            <a:ext cx="26502618" cy="28800425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23835417" y="40365598"/>
            <a:ext cx="6803850" cy="2304034"/>
          </a:xfrm>
        </p:spPr>
        <p:txBody>
          <a:bodyPr/>
          <a:lstStyle/>
          <a:p>
            <a:pPr>
              <a:defRPr/>
            </a:pPr>
            <a:fld id="{51C860C7-3644-4974-976B-CCD6225A3FC7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BCBE9-88C7-46C6-969A-F1C56468982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43647" y="34289653"/>
            <a:ext cx="25379442" cy="4083411"/>
          </a:xfrm>
          <a:noFill/>
        </p:spPr>
        <p:txBody>
          <a:bodyPr lIns="431999" tIns="0" rIns="431999" anchor="t"/>
          <a:lstStyle>
            <a:lvl1pPr marL="0" marR="86400" indent="0" algn="r">
              <a:buNone/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09982" y="1196667"/>
            <a:ext cx="30779324" cy="2764840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151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7A7FBD-DE8B-46DE-9469-1E071BBB2F54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5519601" y="40365601"/>
            <a:ext cx="8329002" cy="23000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0D98254-6887-4B58-83EC-70580452F6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982" y="30646890"/>
            <a:ext cx="28613107" cy="354444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142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1769039" y="37448969"/>
            <a:ext cx="17505763" cy="58021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1999" tIns="216000" rIns="431999" bIns="21600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1721008" y="37411645"/>
            <a:ext cx="13076114" cy="5880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1999" tIns="216000" rIns="431999" bIns="21600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21408" y="36480873"/>
            <a:ext cx="12055178" cy="680871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31999" tIns="216000" rIns="431999" bIns="21600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32727" y="36458734"/>
            <a:ext cx="12066499" cy="68308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30698935" y="31423708"/>
            <a:ext cx="647986" cy="1440021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999" tIns="216000" rIns="431999" bIns="216000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30038420" y="31423708"/>
            <a:ext cx="647986" cy="1440021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999" tIns="216000" rIns="431999" bIns="216000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1769039" y="37448969"/>
            <a:ext cx="17505763" cy="58021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1999" tIns="216000" rIns="431999" bIns="21600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1721008" y="37411645"/>
            <a:ext cx="13076114" cy="5880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1999" tIns="216000" rIns="431999" bIns="21600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21408" y="36480873"/>
            <a:ext cx="12055178" cy="680871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31999" tIns="216000" rIns="431999" bIns="21600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32727" y="36458734"/>
            <a:ext cx="12066499" cy="68308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  <a:prstGeom prst="rect">
            <a:avLst/>
          </a:prstGeom>
        </p:spPr>
        <p:txBody>
          <a:bodyPr vert="horz" lIns="431999" tIns="216000" rIns="431999" bIns="216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1619965" y="9331341"/>
            <a:ext cx="29159359" cy="28510424"/>
          </a:xfrm>
          <a:prstGeom prst="rect">
            <a:avLst/>
          </a:prstGeom>
        </p:spPr>
        <p:txBody>
          <a:bodyPr vert="horz" lIns="431999" tIns="216000" rIns="431999" bIns="21600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23835417" y="40365598"/>
            <a:ext cx="6803850" cy="2304034"/>
          </a:xfrm>
          <a:prstGeom prst="rect">
            <a:avLst/>
          </a:prstGeom>
        </p:spPr>
        <p:txBody>
          <a:bodyPr vert="horz" lIns="431999" tIns="216000" rIns="431999" bIns="216000" anchor="b"/>
          <a:lstStyle>
            <a:lvl1pPr algn="l" eaLnBrk="1" latinLnBrk="0" hangingPunct="1">
              <a:defRPr kumimoji="0" sz="47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CD487BD-E5D7-4439-B2B1-6A4587AA4D78}" type="datetimeFigureOut">
              <a:rPr lang="en-US" smtClean="0"/>
              <a:pPr>
                <a:defRPr/>
              </a:pPr>
              <a:t>2/21/2019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15519601" y="40365601"/>
            <a:ext cx="8329002" cy="2300034"/>
          </a:xfrm>
          <a:prstGeom prst="rect">
            <a:avLst/>
          </a:prstGeom>
        </p:spPr>
        <p:txBody>
          <a:bodyPr vert="horz" lIns="431999" tIns="216000" rIns="431999" bIns="216000" anchor="b"/>
          <a:lstStyle>
            <a:lvl1pPr algn="r" eaLnBrk="1" latinLnBrk="0" hangingPunct="1">
              <a:defRPr kumimoji="0" sz="47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30639267" y="40365601"/>
            <a:ext cx="1295972" cy="2300034"/>
          </a:xfrm>
          <a:prstGeom prst="rect">
            <a:avLst/>
          </a:prstGeom>
        </p:spPr>
        <p:txBody>
          <a:bodyPr vert="horz" lIns="431999" tIns="216000" rIns="431999" bIns="216000" anchor="b"/>
          <a:lstStyle>
            <a:lvl1pPr algn="r" eaLnBrk="1" latinLnBrk="0" hangingPunct="1">
              <a:defRPr kumimoji="0" sz="47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CC0AA8-0794-41C8-9CEC-0F572939258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rtl="0" eaLnBrk="1" latinLnBrk="0" hangingPunct="1">
        <a:spcBef>
          <a:spcPct val="0"/>
        </a:spcBef>
        <a:buNone/>
        <a:defRPr kumimoji="0" sz="19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727997" indent="-1209598" algn="l" rtl="0" eaLnBrk="1" latinLnBrk="0" hangingPunct="1">
        <a:spcBef>
          <a:spcPts val="189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37594" indent="-1079998" algn="l" rtl="0" eaLnBrk="1" latinLnBrk="0" hangingPunct="1">
        <a:spcBef>
          <a:spcPts val="1531"/>
        </a:spcBef>
        <a:buClr>
          <a:schemeClr val="accent1"/>
        </a:buClr>
        <a:buFont typeface="Verdana"/>
        <a:buChar char="◦"/>
        <a:defRPr kumimoji="0"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060792" indent="-1079998" algn="l" rtl="0" eaLnBrk="1" latinLnBrk="0" hangingPunct="1">
        <a:spcBef>
          <a:spcPts val="1654"/>
        </a:spcBef>
        <a:buClr>
          <a:schemeClr val="accent2"/>
        </a:buClr>
        <a:buSzPct val="100000"/>
        <a:buFont typeface="Wingdings 2"/>
        <a:buChar char="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indent="-1079998" algn="l" rtl="0" eaLnBrk="1" latinLnBrk="0" hangingPunct="1">
        <a:spcBef>
          <a:spcPts val="1654"/>
        </a:spcBef>
        <a:buClr>
          <a:schemeClr val="accent2"/>
        </a:buClr>
        <a:buFont typeface="Wingdings 2"/>
        <a:buChar char=""/>
        <a:defRPr kumimoji="0"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6479987" indent="-1079998" algn="l" rtl="0" eaLnBrk="1" latinLnBrk="0" hangingPunct="1">
        <a:spcBef>
          <a:spcPts val="1654"/>
        </a:spcBef>
        <a:buClr>
          <a:schemeClr val="accent2"/>
        </a:buClr>
        <a:buFont typeface="Wingdings 2"/>
        <a:buChar char="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7559985" indent="-1079998" algn="l" rtl="0" eaLnBrk="1" latinLnBrk="0" hangingPunct="1">
        <a:spcBef>
          <a:spcPts val="1654"/>
        </a:spcBef>
        <a:buClr>
          <a:schemeClr val="accent3"/>
        </a:buClr>
        <a:buFont typeface="Wingdings 2"/>
        <a:buChar char="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8639983" indent="-1079998" algn="l" rtl="0" eaLnBrk="1" latinLnBrk="0" hangingPunct="1">
        <a:spcBef>
          <a:spcPts val="1654"/>
        </a:spcBef>
        <a:buClr>
          <a:schemeClr val="accent3"/>
        </a:buClr>
        <a:buFont typeface="Wingdings 2"/>
        <a:buChar char="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9719981" indent="-1079998" algn="l" rtl="0" eaLnBrk="1" latinLnBrk="0" hangingPunct="1">
        <a:spcBef>
          <a:spcPts val="1654"/>
        </a:spcBef>
        <a:buClr>
          <a:schemeClr val="accent3"/>
        </a:buClr>
        <a:buFont typeface="Wingdings 2"/>
        <a:buChar char="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9978" indent="-1079998" algn="l" rtl="0" eaLnBrk="1" latinLnBrk="0" hangingPunct="1">
        <a:spcBef>
          <a:spcPts val="1654"/>
        </a:spcBef>
        <a:buClr>
          <a:schemeClr val="accent3"/>
        </a:buClr>
        <a:buFont typeface="Wingdings 2"/>
        <a:buChar char=""/>
        <a:defRPr kumimoji="0" sz="7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79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39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414"/>
          <p:cNvSpPr txBox="1">
            <a:spLocks noChangeArrowheads="1"/>
          </p:cNvSpPr>
          <p:nvPr/>
        </p:nvSpPr>
        <p:spPr bwMode="auto">
          <a:xfrm>
            <a:off x="911225" y="7500938"/>
            <a:ext cx="30545088" cy="193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34" tIns="43417" rIns="86834" bIns="43417">
            <a:spAutoFit/>
          </a:bodyPr>
          <a:lstStyle/>
          <a:p>
            <a:pPr marL="1617663" indent="-1617663" algn="ctr" defTabSz="690563"/>
            <a:r>
              <a:rPr lang="pt-BR" sz="4000" b="1" dirty="0">
                <a:latin typeface="Arial Black" pitchFamily="34" charset="0"/>
                <a:ea typeface="ＭＳ Ｐゴシック" pitchFamily="34" charset="-128"/>
                <a:cs typeface="FrankRuehl" pitchFamily="34" charset="-79"/>
              </a:rPr>
              <a:t>AUTOR</a:t>
            </a:r>
          </a:p>
          <a:p>
            <a:pPr marL="1617663" indent="-1617663" algn="ctr" defTabSz="690563"/>
            <a:r>
              <a:rPr lang="pt-BR" sz="4000" b="1" dirty="0">
                <a:latin typeface="Arial Black" pitchFamily="34" charset="0"/>
                <a:ea typeface="ＭＳ Ｐゴシック" pitchFamily="34" charset="-128"/>
                <a:cs typeface="FrankRuehl" pitchFamily="34" charset="-79"/>
              </a:rPr>
              <a:t>ORIENTADOR</a:t>
            </a:r>
          </a:p>
          <a:p>
            <a:pPr marL="1617663" indent="-1617663" algn="ctr" defTabSz="690563"/>
            <a:r>
              <a:rPr lang="pt-BR" sz="4000" b="1" dirty="0">
                <a:latin typeface="Arial Black" pitchFamily="34" charset="0"/>
                <a:ea typeface="ＭＳ Ｐゴシック" pitchFamily="34" charset="-128"/>
                <a:cs typeface="FrankRuehl" pitchFamily="34" charset="-79"/>
              </a:rPr>
              <a:t>Nome do Curso – Área de Pesquisa</a:t>
            </a:r>
            <a:endParaRPr lang="pt-BR" sz="4000" dirty="0">
              <a:latin typeface="Arial Black" pitchFamily="34" charset="0"/>
              <a:ea typeface="ＭＳ Ｐゴシック" pitchFamily="34" charset="-128"/>
              <a:cs typeface="FrankRuehl" pitchFamily="34" charset="-79"/>
            </a:endParaRPr>
          </a:p>
        </p:txBody>
      </p:sp>
      <p:sp>
        <p:nvSpPr>
          <p:cNvPr id="14338" name="Text Box 3416"/>
          <p:cNvSpPr txBox="1">
            <a:spLocks noChangeArrowheads="1"/>
          </p:cNvSpPr>
          <p:nvPr/>
        </p:nvSpPr>
        <p:spPr bwMode="auto">
          <a:xfrm>
            <a:off x="11858625" y="29956125"/>
            <a:ext cx="78009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34" tIns="43417" rIns="86834" bIns="43417">
            <a:spAutoFit/>
          </a:bodyPr>
          <a:lstStyle/>
          <a:p>
            <a:pPr algn="just" defTabSz="690563">
              <a:spcBef>
                <a:spcPct val="50000"/>
              </a:spcBef>
            </a:pPr>
            <a:r>
              <a:rPr lang="pt-BR" sz="3300" b="1">
                <a:latin typeface="tahoma, verdana, arial"/>
                <a:ea typeface="ＭＳ Ｐゴシック" pitchFamily="34" charset="-128"/>
                <a:cs typeface="Times New Roman" pitchFamily="18" charset="0"/>
              </a:rPr>
              <a:t> </a:t>
            </a:r>
            <a:endParaRPr lang="pt-BR" sz="3300">
              <a:latin typeface="tahoma, verdana, arial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4339" name="Text Box 3434"/>
          <p:cNvSpPr txBox="1">
            <a:spLocks noChangeArrowheads="1"/>
          </p:cNvSpPr>
          <p:nvPr/>
        </p:nvSpPr>
        <p:spPr bwMode="auto">
          <a:xfrm>
            <a:off x="857251" y="4906963"/>
            <a:ext cx="30489524" cy="240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90" tIns="45945" rIns="91890" bIns="45945">
            <a:spAutoFit/>
          </a:bodyPr>
          <a:lstStyle/>
          <a:p>
            <a:pPr algn="ctr" defTabSz="690563">
              <a:spcBef>
                <a:spcPct val="50000"/>
              </a:spcBef>
            </a:pPr>
            <a:r>
              <a:rPr lang="en-US" sz="6000" b="1" dirty="0">
                <a:latin typeface="Arial Black" pitchFamily="34" charset="0"/>
                <a:ea typeface="ＭＳ Ｐゴシック" pitchFamily="34" charset="-128"/>
                <a:cs typeface="Calibri" pitchFamily="34" charset="0"/>
              </a:rPr>
              <a:t>TÍTULO</a:t>
            </a:r>
          </a:p>
          <a:p>
            <a:pPr algn="ctr" defTabSz="690563">
              <a:spcBef>
                <a:spcPct val="50000"/>
              </a:spcBef>
            </a:pPr>
            <a:endParaRPr lang="pt-BR" sz="6000" dirty="0">
              <a:latin typeface="Arial Black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4340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defTabSz="966788">
              <a:spcBef>
                <a:spcPct val="50000"/>
              </a:spcBef>
            </a:pPr>
            <a:endParaRPr lang="pt-BR" sz="2400">
              <a:latin typeface="tahoma, verdana, arial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12" name="Straight Connector 32"/>
          <p:cNvCxnSpPr/>
          <p:nvPr/>
        </p:nvCxnSpPr>
        <p:spPr>
          <a:xfrm flipV="1">
            <a:off x="21634450" y="10367963"/>
            <a:ext cx="285750" cy="279288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2"/>
          <p:cNvCxnSpPr/>
          <p:nvPr/>
        </p:nvCxnSpPr>
        <p:spPr>
          <a:xfrm rot="5400000" flipH="1" flipV="1">
            <a:off x="-2901950" y="24291925"/>
            <a:ext cx="27928888" cy="109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3" name="Text Box 3646"/>
          <p:cNvSpPr txBox="1">
            <a:spLocks noChangeArrowheads="1"/>
          </p:cNvSpPr>
          <p:nvPr/>
        </p:nvSpPr>
        <p:spPr bwMode="auto">
          <a:xfrm>
            <a:off x="881063" y="22817138"/>
            <a:ext cx="9677400" cy="585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34" tIns="43417" rIns="86834" bIns="43417">
            <a:spAutoFit/>
          </a:bodyPr>
          <a:lstStyle/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PT" sz="3000" dirty="0">
                <a:solidFill>
                  <a:srgbClr val="000000"/>
                </a:solidFill>
              </a:rPr>
              <a:t>O pôster deverá conter informações referentes ao artigo apresentado.</a:t>
            </a:r>
          </a:p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PT" sz="3000" dirty="0">
                <a:solidFill>
                  <a:srgbClr val="000000"/>
                </a:solidFill>
              </a:rPr>
              <a:t>As informações apresentadas no pôster devem ser concisas e claras.</a:t>
            </a:r>
          </a:p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PT" sz="3000" dirty="0">
                <a:solidFill>
                  <a:srgbClr val="000000"/>
                </a:solidFill>
              </a:rPr>
              <a:t>Este modelo já se encontra na formatação sugerida.</a:t>
            </a:r>
          </a:p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BR" sz="3000" dirty="0"/>
              <a:t>Será obrigatória a presença do autor no horário de apresentação do pôster.</a:t>
            </a:r>
          </a:p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BR" sz="3000" dirty="0">
                <a:solidFill>
                  <a:srgbClr val="000000"/>
                </a:solidFill>
              </a:rPr>
              <a:t>A introdução deve apresentar a </a:t>
            </a:r>
            <a:r>
              <a:rPr lang="pt-BR" sz="3000" dirty="0" err="1">
                <a:solidFill>
                  <a:srgbClr val="000000"/>
                </a:solidFill>
              </a:rPr>
              <a:t>problematização</a:t>
            </a:r>
            <a:r>
              <a:rPr lang="pt-BR" sz="3000" dirty="0">
                <a:solidFill>
                  <a:srgbClr val="000000"/>
                </a:solidFill>
              </a:rPr>
              <a:t>, os objetivos e a justificativa do trabalho.</a:t>
            </a:r>
            <a:endParaRPr lang="pt-PT" sz="3000" dirty="0">
              <a:solidFill>
                <a:srgbClr val="000000"/>
              </a:solidFill>
            </a:endParaRPr>
          </a:p>
          <a:p>
            <a:pPr algn="just" defTabSz="690563">
              <a:spcBef>
                <a:spcPct val="50000"/>
              </a:spcBef>
            </a:pPr>
            <a:endParaRPr lang="pt-PT" sz="3000" dirty="0">
              <a:solidFill>
                <a:srgbClr val="000000"/>
              </a:solidFill>
            </a:endParaRPr>
          </a:p>
        </p:txBody>
      </p:sp>
      <p:sp>
        <p:nvSpPr>
          <p:cNvPr id="14344" name="Text Box 3930"/>
          <p:cNvSpPr txBox="1">
            <a:spLocks noChangeArrowheads="1"/>
          </p:cNvSpPr>
          <p:nvPr/>
        </p:nvSpPr>
        <p:spPr bwMode="auto">
          <a:xfrm>
            <a:off x="11329988" y="24364950"/>
            <a:ext cx="10079037" cy="83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algn="ctr"/>
            <a:r>
              <a:rPr lang="pt-BR" sz="2400" b="1" dirty="0"/>
              <a:t>Figura 1: </a:t>
            </a:r>
            <a:r>
              <a:rPr lang="pt-BR" sz="2400" dirty="0"/>
              <a:t>Diagrama da Relação de Valor</a:t>
            </a:r>
          </a:p>
          <a:p>
            <a:pPr algn="ctr"/>
            <a:r>
              <a:rPr lang="pt-BR" sz="2400" b="1" dirty="0"/>
              <a:t>Fonte: </a:t>
            </a:r>
            <a:r>
              <a:rPr lang="pt-BR" sz="2400" dirty="0" err="1"/>
              <a:t>Kotler</a:t>
            </a:r>
            <a:r>
              <a:rPr lang="pt-BR" sz="2400" dirty="0"/>
              <a:t>, 2002</a:t>
            </a:r>
          </a:p>
        </p:txBody>
      </p:sp>
      <p:sp>
        <p:nvSpPr>
          <p:cNvPr id="14345" name="Text Box 3682"/>
          <p:cNvSpPr txBox="1">
            <a:spLocks noChangeArrowheads="1"/>
          </p:cNvSpPr>
          <p:nvPr/>
        </p:nvSpPr>
        <p:spPr bwMode="auto">
          <a:xfrm>
            <a:off x="22474238" y="11963400"/>
            <a:ext cx="8877300" cy="24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algn="just" defTabSz="966788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3000" dirty="0">
                <a:solidFill>
                  <a:srgbClr val="000000"/>
                </a:solidFill>
              </a:rPr>
              <a:t>A metodologia deve conter a descrição de pesquisa. </a:t>
            </a:r>
          </a:p>
          <a:p>
            <a:pPr algn="just" defTabSz="966788">
              <a:spcBef>
                <a:spcPct val="50000"/>
              </a:spcBef>
              <a:buFont typeface="Arial" pitchFamily="34" charset="0"/>
              <a:buChar char="•"/>
            </a:pPr>
            <a:r>
              <a:rPr lang="pt-BR" sz="3000" dirty="0">
                <a:solidFill>
                  <a:srgbClr val="000000"/>
                </a:solidFill>
              </a:rPr>
              <a:t>Abordar os elementos mais importantes.</a:t>
            </a:r>
          </a:p>
          <a:p>
            <a:pPr algn="just" defTabSz="966788">
              <a:spcBef>
                <a:spcPct val="50000"/>
              </a:spcBef>
            </a:pP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14346" name="Text Box 3923"/>
          <p:cNvSpPr txBox="1">
            <a:spLocks noChangeArrowheads="1"/>
          </p:cNvSpPr>
          <p:nvPr/>
        </p:nvSpPr>
        <p:spPr bwMode="auto">
          <a:xfrm>
            <a:off x="22474238" y="20459700"/>
            <a:ext cx="8694737" cy="75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algn="just" defTabSz="966788">
              <a:spcBef>
                <a:spcPct val="50000"/>
              </a:spcBef>
            </a:pPr>
            <a:r>
              <a:rPr lang="pt-BR" sz="3000" dirty="0">
                <a:solidFill>
                  <a:srgbClr val="000000"/>
                </a:solidFill>
              </a:rPr>
              <a:t>O último item deve efetuar o fechamento do conteúdo apresentado.</a:t>
            </a:r>
          </a:p>
          <a:p>
            <a:pPr algn="just" defTabSz="966788">
              <a:spcAft>
                <a:spcPts val="600"/>
              </a:spcAft>
            </a:pPr>
            <a:r>
              <a:rPr lang="pt-BR" sz="3000" dirty="0"/>
              <a:t>Acima de tudo, um bom pôster deve ter pouco texto. Não tão pouco quanto uma apresentação de slides, porém bem menos do que um artigo. É preferível usar frases diretas e curtas, organizadas em tópicos, ao invés de orações longas e estruturas complexas. </a:t>
            </a:r>
          </a:p>
          <a:p>
            <a:pPr algn="just" defTabSz="966788"/>
            <a:r>
              <a:rPr lang="pt-BR" sz="3000" dirty="0"/>
              <a:t>Deve-se concluir somente o que foi comprovado, com interpretação lógica, não cabendo opiniões próprias ou análises não investigadas. </a:t>
            </a:r>
          </a:p>
          <a:p>
            <a:pPr algn="just" defTabSz="966788"/>
            <a:r>
              <a:rPr lang="pt-BR" sz="3000" dirty="0"/>
              <a:t>As conclusões de qualquer trabalho científico devem responder aos objetivos propostos do mesmo. Deve ser apresentada, preferencialmente, em tópicos.</a:t>
            </a:r>
          </a:p>
          <a:p>
            <a:pPr algn="just" defTabSz="966788"/>
            <a:endParaRPr lang="pt-BR" sz="3000" dirty="0"/>
          </a:p>
        </p:txBody>
      </p:sp>
      <p:sp>
        <p:nvSpPr>
          <p:cNvPr id="14347" name="Text Box 3661"/>
          <p:cNvSpPr txBox="1">
            <a:spLocks noChangeArrowheads="1"/>
          </p:cNvSpPr>
          <p:nvPr/>
        </p:nvSpPr>
        <p:spPr bwMode="auto">
          <a:xfrm>
            <a:off x="22364700" y="29822775"/>
            <a:ext cx="8569325" cy="54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algn="just" defTabSz="654050">
              <a:spcBef>
                <a:spcPct val="50000"/>
              </a:spcBef>
            </a:pPr>
            <a:r>
              <a:rPr lang="pt-BR" sz="3000" i="1" dirty="0"/>
              <a:t>Listar as principais referências citadas no texto de acordo com as normas da ABNT NBR 6023. Sugere-se a utilização de, no máximo, 5 referências no pôster.</a:t>
            </a:r>
          </a:p>
          <a:p>
            <a:pPr algn="just" defTabSz="654050">
              <a:spcBef>
                <a:spcPct val="50000"/>
              </a:spcBef>
            </a:pPr>
            <a:r>
              <a:rPr lang="en-US" sz="3000" dirty="0"/>
              <a:t>ASSOCIAÇÃO BRASILEIRA DE NORMAS TÉCNICAS. </a:t>
            </a:r>
            <a:r>
              <a:rPr lang="en-US" sz="3000" b="1" dirty="0"/>
              <a:t>NBR 15437</a:t>
            </a:r>
            <a:r>
              <a:rPr lang="en-US" sz="3000" dirty="0"/>
              <a:t> : </a:t>
            </a:r>
            <a:r>
              <a:rPr lang="en-US" sz="3000" dirty="0" err="1"/>
              <a:t>Informação</a:t>
            </a:r>
            <a:r>
              <a:rPr lang="en-US" sz="3000" dirty="0"/>
              <a:t> e </a:t>
            </a:r>
            <a:r>
              <a:rPr lang="en-US" sz="3000" dirty="0" err="1"/>
              <a:t>documentação</a:t>
            </a:r>
            <a:r>
              <a:rPr lang="en-US" sz="3000" dirty="0"/>
              <a:t>:  </a:t>
            </a:r>
            <a:r>
              <a:rPr lang="en-US" sz="3000" dirty="0" err="1"/>
              <a:t>Pôsteres</a:t>
            </a:r>
            <a:r>
              <a:rPr lang="en-US" sz="3000" dirty="0"/>
              <a:t> </a:t>
            </a:r>
            <a:r>
              <a:rPr lang="en-US" sz="3000" dirty="0" err="1"/>
              <a:t>técnicos</a:t>
            </a:r>
            <a:r>
              <a:rPr lang="en-US" sz="3000" dirty="0"/>
              <a:t> e </a:t>
            </a:r>
            <a:r>
              <a:rPr lang="en-US" sz="3000" dirty="0" err="1"/>
              <a:t>científicos</a:t>
            </a:r>
            <a:r>
              <a:rPr lang="en-US" sz="3000" dirty="0"/>
              <a:t>: </a:t>
            </a:r>
            <a:r>
              <a:rPr lang="en-US" sz="3000" dirty="0" err="1"/>
              <a:t>apresentação</a:t>
            </a:r>
            <a:r>
              <a:rPr lang="en-US" sz="3000" dirty="0"/>
              <a:t>. Rio de Janeiro, 2006.</a:t>
            </a:r>
            <a:endParaRPr lang="pt-BR" sz="3000" dirty="0"/>
          </a:p>
          <a:p>
            <a:pPr algn="just" defTabSz="654050">
              <a:spcBef>
                <a:spcPct val="50000"/>
              </a:spcBef>
            </a:pPr>
            <a:endParaRPr lang="pt-BR" sz="3000" dirty="0"/>
          </a:p>
          <a:p>
            <a:pPr algn="just" defTabSz="654050">
              <a:spcBef>
                <a:spcPct val="50000"/>
              </a:spcBef>
            </a:pPr>
            <a:endParaRPr lang="pt-BR" sz="3000" dirty="0"/>
          </a:p>
        </p:txBody>
      </p:sp>
      <p:sp>
        <p:nvSpPr>
          <p:cNvPr id="14348" name="Text Box 2409"/>
          <p:cNvSpPr txBox="1">
            <a:spLocks noChangeArrowheads="1"/>
          </p:cNvSpPr>
          <p:nvPr/>
        </p:nvSpPr>
        <p:spPr bwMode="auto">
          <a:xfrm>
            <a:off x="938213" y="11858302"/>
            <a:ext cx="9434512" cy="887477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102146" tIns="51071" rIns="102146" bIns="51071" anchor="ctr">
            <a:spAutoFit/>
          </a:bodyPr>
          <a:lstStyle/>
          <a:p>
            <a:pPr algn="just" defTabSz="1019175"/>
            <a:r>
              <a:rPr lang="pt-BR" sz="3000" dirty="0"/>
              <a:t>O pôster deve ser elaborado no tamanho 120 cm de altura x 90 cm de largura, em duas ou três colunas, devendo conter, obrigatoriamente: a logomarca do UNIFACIG, o título do artigo, o nome do autor e orientador seguidos de introdução, desenvolvimento, metodologia, conclusão e referências. O pôster deve ser legível a uma distância de 1 metro. </a:t>
            </a:r>
            <a:r>
              <a:rPr lang="pt-PT" sz="3000" dirty="0">
                <a:solidFill>
                  <a:srgbClr val="000000"/>
                </a:solidFill>
              </a:rPr>
              <a:t>O título deve ser bem destacado, permitindo que o visitante tenha facilidade em identificar o trabalho. Utilize fonte Arial Black, tamanho de fonte 60 como mínimo para título, </a:t>
            </a:r>
            <a:r>
              <a:rPr lang="pt-BR" sz="3000" dirty="0"/>
              <a:t>36 para os cabeçalhos</a:t>
            </a:r>
            <a:r>
              <a:rPr lang="pt-PT" sz="3000" dirty="0">
                <a:solidFill>
                  <a:srgbClr val="000000"/>
                </a:solidFill>
              </a:rPr>
              <a:t> e fonte Arial 30 como mínimo para conteúdo. </a:t>
            </a:r>
            <a:r>
              <a:rPr lang="pt-BR" sz="3000" dirty="0"/>
              <a:t>O pôster deve ser confeccionado em material adequado (lona, PVC, </a:t>
            </a:r>
            <a:r>
              <a:rPr lang="pt-BR" sz="3000" i="1" dirty="0" err="1"/>
              <a:t>glosspaper</a:t>
            </a:r>
            <a:r>
              <a:rPr lang="pt-BR" sz="3000" dirty="0"/>
              <a:t> ou similar) com corda para ser afixado. O resumo deve ser elaborado conforme ABNT NBR 6028, seguido das palavras-chaves. </a:t>
            </a:r>
          </a:p>
          <a:p>
            <a:pPr algn="just" defTabSz="1019175"/>
            <a:endParaRPr lang="pt-BR" sz="3000" dirty="0"/>
          </a:p>
          <a:p>
            <a:pPr algn="just" defTabSz="1019175"/>
            <a:endParaRPr lang="pt-BR" sz="3000" dirty="0"/>
          </a:p>
          <a:p>
            <a:pPr algn="just" defTabSz="1019175"/>
            <a:r>
              <a:rPr lang="pt-BR" sz="3000" b="1" dirty="0"/>
              <a:t>Palavras-chave</a:t>
            </a:r>
            <a:r>
              <a:rPr lang="pt-BR" sz="3000" dirty="0"/>
              <a:t>: </a:t>
            </a:r>
            <a:r>
              <a:rPr lang="pt-PT" sz="3000" dirty="0"/>
              <a:t>as mesmas utilizadas no artigo.</a:t>
            </a:r>
            <a:endParaRPr lang="pt-BR" sz="30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3291" t="11868" b="16917"/>
          <a:stretch>
            <a:fillRect/>
          </a:stretch>
        </p:blipFill>
        <p:spPr bwMode="auto">
          <a:xfrm>
            <a:off x="995805" y="10440986"/>
            <a:ext cx="9319770" cy="1285877"/>
          </a:xfrm>
          <a:prstGeom prst="rect">
            <a:avLst/>
          </a:prstGeom>
          <a:pattFill prst="pct7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sp>
        <p:nvSpPr>
          <p:cNvPr id="20" name="Retângulo 31"/>
          <p:cNvSpPr>
            <a:spLocks noChangeArrowheads="1"/>
          </p:cNvSpPr>
          <p:nvPr/>
        </p:nvSpPr>
        <p:spPr bwMode="auto">
          <a:xfrm>
            <a:off x="1654175" y="10763250"/>
            <a:ext cx="2539421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defTabSz="1813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RESUMO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3291" t="11868" b="16917"/>
          <a:stretch>
            <a:fillRect/>
          </a:stretch>
        </p:blipFill>
        <p:spPr bwMode="auto">
          <a:xfrm>
            <a:off x="995805" y="20816887"/>
            <a:ext cx="9319770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46"/>
          <p:cNvSpPr>
            <a:spLocks noChangeArrowheads="1"/>
          </p:cNvSpPr>
          <p:nvPr/>
        </p:nvSpPr>
        <p:spPr bwMode="auto">
          <a:xfrm>
            <a:off x="1328738" y="21121688"/>
            <a:ext cx="4664682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defTabSz="1020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1. INTRODUÇÃO</a:t>
            </a:r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3291" t="11868" b="16917"/>
          <a:stretch>
            <a:fillRect/>
          </a:stretch>
        </p:blipFill>
        <p:spPr bwMode="auto">
          <a:xfrm>
            <a:off x="11744325" y="10458447"/>
            <a:ext cx="9401175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47"/>
          <p:cNvSpPr>
            <a:spLocks noChangeArrowheads="1"/>
          </p:cNvSpPr>
          <p:nvPr/>
        </p:nvSpPr>
        <p:spPr bwMode="auto">
          <a:xfrm>
            <a:off x="12306300" y="10744200"/>
            <a:ext cx="6270827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marL="514185" indent="-514185" defTabSz="1020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2. DESENVOLVIMENTO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3291" t="11868" b="16917"/>
          <a:stretch>
            <a:fillRect/>
          </a:stretch>
        </p:blipFill>
        <p:spPr bwMode="auto">
          <a:xfrm>
            <a:off x="22488527" y="10458447"/>
            <a:ext cx="8680716" cy="128587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" name="Retângulo 53"/>
          <p:cNvSpPr>
            <a:spLocks noChangeArrowheads="1"/>
          </p:cNvSpPr>
          <p:nvPr/>
        </p:nvSpPr>
        <p:spPr bwMode="auto">
          <a:xfrm>
            <a:off x="23020338" y="10696575"/>
            <a:ext cx="8331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>
            <a:spAutoFit/>
          </a:bodyPr>
          <a:lstStyle/>
          <a:p>
            <a:pPr defTabSz="1020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3. METODOLOGIA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3291" t="11868" b="16917"/>
          <a:stretch>
            <a:fillRect/>
          </a:stretch>
        </p:blipFill>
        <p:spPr bwMode="auto">
          <a:xfrm>
            <a:off x="22488527" y="18596376"/>
            <a:ext cx="8680716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55"/>
          <p:cNvSpPr>
            <a:spLocks noChangeArrowheads="1"/>
          </p:cNvSpPr>
          <p:nvPr/>
        </p:nvSpPr>
        <p:spPr bwMode="auto">
          <a:xfrm>
            <a:off x="22682200" y="18876963"/>
            <a:ext cx="4256430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defTabSz="1020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4. CONCLUSÃO</a:t>
            </a:r>
            <a:endParaRPr lang="pt-BR" sz="3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l="3291" t="11868" b="16917"/>
          <a:stretch>
            <a:fillRect/>
          </a:stretch>
        </p:blipFill>
        <p:spPr bwMode="auto">
          <a:xfrm>
            <a:off x="22474090" y="28317823"/>
            <a:ext cx="8457030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tângulo 57"/>
          <p:cNvSpPr>
            <a:spLocks noChangeArrowheads="1"/>
          </p:cNvSpPr>
          <p:nvPr/>
        </p:nvSpPr>
        <p:spPr bwMode="auto">
          <a:xfrm>
            <a:off x="22809200" y="28570238"/>
            <a:ext cx="4028610" cy="6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2" tIns="45704" rIns="91412" bIns="45704">
            <a:spAutoFit/>
          </a:bodyPr>
          <a:lstStyle/>
          <a:p>
            <a:pPr defTabSz="1813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REFERÊNCIAS</a:t>
            </a:r>
            <a:endParaRPr lang="pt-BR" sz="3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4361" name="Text Box 3661"/>
          <p:cNvSpPr txBox="1">
            <a:spLocks noChangeArrowheads="1"/>
          </p:cNvSpPr>
          <p:nvPr/>
        </p:nvSpPr>
        <p:spPr bwMode="auto">
          <a:xfrm>
            <a:off x="11630025" y="12025313"/>
            <a:ext cx="9515475" cy="379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32" tIns="48364" rIns="96732" bIns="48364">
            <a:spAutoFit/>
          </a:bodyPr>
          <a:lstStyle/>
          <a:p>
            <a:pPr algn="just" defTabSz="654050">
              <a:spcBef>
                <a:spcPct val="50000"/>
              </a:spcBef>
            </a:pPr>
            <a:r>
              <a:rPr lang="pt-BR" sz="3000" dirty="0"/>
              <a:t>As figuras são peças-chave em um pôster e devem ter um grande destaque. São elas que, em um primeiro momento, fisgarão os visitantes. Em um segundo momento, são as  figuras que vão ajudar a dar sustentação aos seus argumentos, de maneira muito mais eficaz do que os textos, quando bem combinadas com os diagramas e esquemas. Nunca deixe de citar as fontes das figuras que pegar emprestadas. </a:t>
            </a:r>
          </a:p>
        </p:txBody>
      </p:sp>
      <p:sp>
        <p:nvSpPr>
          <p:cNvPr id="14364" name="Text Box 3646"/>
          <p:cNvSpPr txBox="1">
            <a:spLocks noChangeArrowheads="1"/>
          </p:cNvSpPr>
          <p:nvPr/>
        </p:nvSpPr>
        <p:spPr bwMode="auto">
          <a:xfrm>
            <a:off x="11601450" y="25787350"/>
            <a:ext cx="9515475" cy="23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34" tIns="43417" rIns="86834" bIns="43417">
            <a:spAutoFit/>
          </a:bodyPr>
          <a:lstStyle/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PT" sz="3000" dirty="0">
                <a:solidFill>
                  <a:srgbClr val="000000"/>
                </a:solidFill>
              </a:rPr>
              <a:t>As Figuras devem ter alta qualidade</a:t>
            </a:r>
            <a:r>
              <a:rPr lang="pt-BR" sz="3000" dirty="0"/>
              <a:t>, de preferência coloridas e gráficos bem  elaborados. </a:t>
            </a:r>
            <a:r>
              <a:rPr lang="pt-PT" sz="3000" dirty="0">
                <a:solidFill>
                  <a:srgbClr val="000000"/>
                </a:solidFill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14366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sp>
        <p:nvSpPr>
          <p:cNvPr id="14367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sp>
        <p:nvSpPr>
          <p:cNvPr id="14368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sp>
        <p:nvSpPr>
          <p:cNvPr id="14369" name="AutoShape 46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sp>
        <p:nvSpPr>
          <p:cNvPr id="14370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5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sp>
        <p:nvSpPr>
          <p:cNvPr id="14371" name="AutoShape 50" descr="Z"/>
          <p:cNvSpPr>
            <a:spLocks noChangeAspect="1" noChangeArrowheads="1"/>
          </p:cNvSpPr>
          <p:nvPr/>
        </p:nvSpPr>
        <p:spPr bwMode="auto">
          <a:xfrm>
            <a:off x="15082838" y="21240750"/>
            <a:ext cx="2238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sp>
        <p:nvSpPr>
          <p:cNvPr id="14372" name="AutoShape 52" descr="Z"/>
          <p:cNvSpPr>
            <a:spLocks noChangeAspect="1" noChangeArrowheads="1"/>
          </p:cNvSpPr>
          <p:nvPr/>
        </p:nvSpPr>
        <p:spPr bwMode="auto">
          <a:xfrm>
            <a:off x="19297650" y="37949188"/>
            <a:ext cx="2238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4" rIns="91412" bIns="45704"/>
          <a:lstStyle/>
          <a:p>
            <a:endParaRPr lang="pt-BR">
              <a:latin typeface="Franklin Gothic Book" pitchFamily="34" charset="0"/>
            </a:endParaRPr>
          </a:p>
        </p:txBody>
      </p:sp>
      <p:pic>
        <p:nvPicPr>
          <p:cNvPr id="1027" name="Picture 3" descr="C:\Users\Be\Dropbox\Anandy Facig\Imagens\Figuras\Valor para o cliente 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2020" y="16602075"/>
            <a:ext cx="10173693" cy="6505575"/>
          </a:xfrm>
          <a:prstGeom prst="rect">
            <a:avLst/>
          </a:prstGeom>
          <a:noFill/>
        </p:spPr>
      </p:pic>
      <p:sp>
        <p:nvSpPr>
          <p:cNvPr id="47" name="Text Box 3646"/>
          <p:cNvSpPr txBox="1">
            <a:spLocks noChangeArrowheads="1"/>
          </p:cNvSpPr>
          <p:nvPr/>
        </p:nvSpPr>
        <p:spPr bwMode="auto">
          <a:xfrm>
            <a:off x="11671153" y="28940361"/>
            <a:ext cx="9515475" cy="26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34" tIns="43417" rIns="86834" bIns="43417">
            <a:spAutoFit/>
          </a:bodyPr>
          <a:lstStyle/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BR" sz="3000" dirty="0"/>
              <a:t>Deve-se evitar o uso de citações diretas e notas de rodapé.</a:t>
            </a:r>
          </a:p>
          <a:p>
            <a:pPr algn="just" defTabSz="690563">
              <a:spcBef>
                <a:spcPct val="50000"/>
              </a:spcBef>
              <a:buFontTx/>
              <a:buChar char="•"/>
            </a:pPr>
            <a:r>
              <a:rPr lang="pt-PT" sz="3000" dirty="0">
                <a:solidFill>
                  <a:srgbClr val="000000"/>
                </a:solidFill>
              </a:rPr>
              <a:t>O desenvolvimento deve conter as principais repostas para o problema e objetivos do artigo do ponto de vista da literatura.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D2E79303-64DF-4474-B591-3EE5B45B6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1045" y="552017"/>
            <a:ext cx="10976284" cy="41620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635</TotalTime>
  <Words>509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Franklin Gothic Book</vt:lpstr>
      <vt:lpstr>Lucida Sans Unicode</vt:lpstr>
      <vt:lpstr>tahoma, verdana, arial</vt:lpstr>
      <vt:lpstr>Verdana</vt:lpstr>
      <vt:lpstr>Wingdings 2</vt:lpstr>
      <vt:lpstr>Wingdings 3</vt:lpstr>
      <vt:lpstr>Concurso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lcostam</dc:creator>
  <cp:lastModifiedBy>Anandy Kassis Alvim-Hannas</cp:lastModifiedBy>
  <cp:revision>74</cp:revision>
  <dcterms:created xsi:type="dcterms:W3CDTF">2013-11-13T05:20:21Z</dcterms:created>
  <dcterms:modified xsi:type="dcterms:W3CDTF">2019-02-21T23:22:26Z</dcterms:modified>
</cp:coreProperties>
</file>